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8"/>
  </p:notesMasterIdLst>
  <p:sldIdLst>
    <p:sldId id="279" r:id="rId2"/>
    <p:sldId id="268" r:id="rId3"/>
    <p:sldId id="278" r:id="rId4"/>
    <p:sldId id="276" r:id="rId5"/>
    <p:sldId id="277" r:id="rId6"/>
    <p:sldId id="273" r:id="rId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754151-011D-41B2-AC04-EEC565EF101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B6915-13C8-49B9-84B5-AA23B5B84B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17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B6915-13C8-49B9-84B5-AA23B5B84B5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652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6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497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068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061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348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031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581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80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364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367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789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378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9494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571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5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725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C6347-B00C-4EEF-A949-156DCA13B9C3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5F264BA-0845-4E88-A125-6426FC1BD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50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0892" y="2714897"/>
            <a:ext cx="11364686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400" b="1" i="1" dirty="0">
                <a:solidFill>
                  <a:srgbClr val="002060"/>
                </a:solidFill>
                <a:latin typeface="Times New Roman" pitchFamily="18" charset="0"/>
              </a:rPr>
              <a:t>РОДИТЕЛЬСКОЕ СОБРАНИЕ </a:t>
            </a:r>
            <a:r>
              <a:rPr lang="en-US" altLang="ru-RU" sz="4400" b="1" i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en-US" altLang="ru-RU" sz="4400" b="1" i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altLang="ru-RU" sz="6000" b="1" i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ru-RU" altLang="ru-RU" sz="6000" b="1" i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altLang="ru-RU" b="1" i="1" dirty="0" smtClean="0">
                <a:solidFill>
                  <a:srgbClr val="002060"/>
                </a:solidFill>
                <a:latin typeface="Times New Roman" pitchFamily="18" charset="0"/>
              </a:rPr>
              <a:t>«</a:t>
            </a:r>
            <a:r>
              <a:rPr lang="ru-RU" altLang="ru-RU" sz="3600" b="1" i="1" dirty="0" smtClean="0">
                <a:solidFill>
                  <a:srgbClr val="002060"/>
                </a:solidFill>
                <a:latin typeface="Times New Roman" pitchFamily="18" charset="0"/>
              </a:rPr>
              <a:t>Формирование профильных 10-х </a:t>
            </a:r>
            <a:r>
              <a:rPr lang="ru-RU" altLang="ru-RU" sz="3600" b="1" i="1" dirty="0">
                <a:solidFill>
                  <a:srgbClr val="002060"/>
                </a:solidFill>
                <a:latin typeface="Times New Roman" pitchFamily="18" charset="0"/>
              </a:rPr>
              <a:t>классов </a:t>
            </a:r>
            <a:r>
              <a:rPr lang="en-US" altLang="ru-RU" sz="3600" b="1" i="1" dirty="0">
                <a:solidFill>
                  <a:srgbClr val="002060"/>
                </a:solidFill>
                <a:latin typeface="Times New Roman" pitchFamily="18" charset="0"/>
              </a:rPr>
              <a:t/>
            </a:r>
            <a:br>
              <a:rPr lang="en-US" altLang="ru-RU" sz="3600" b="1" i="1" dirty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altLang="ru-RU" sz="3600" b="1" i="1" dirty="0" smtClean="0">
                <a:solidFill>
                  <a:srgbClr val="002060"/>
                </a:solidFill>
                <a:latin typeface="Times New Roman" pitchFamily="18" charset="0"/>
              </a:rPr>
              <a:t>на 2027-2028 учебный год </a:t>
            </a:r>
            <a:r>
              <a:rPr lang="ru-RU" altLang="ru-RU" sz="3600" b="1" i="1" dirty="0">
                <a:solidFill>
                  <a:srgbClr val="002060"/>
                </a:solidFill>
                <a:latin typeface="Times New Roman" pitchFamily="18" charset="0"/>
              </a:rPr>
              <a:t>» </a:t>
            </a:r>
            <a:br>
              <a:rPr lang="ru-RU" altLang="ru-RU" sz="3600" b="1" i="1" dirty="0">
                <a:solidFill>
                  <a:srgbClr val="002060"/>
                </a:solidFill>
                <a:latin typeface="Times New Roman" pitchFamily="18" charset="0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83333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61AE24-B5B2-41D2-A2F1-3002B376E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4148" y="224615"/>
            <a:ext cx="9249887" cy="592131"/>
          </a:xfrm>
        </p:spPr>
        <p:txBody>
          <a:bodyPr>
            <a:normAutofit/>
          </a:bodyPr>
          <a:lstStyle/>
          <a:p>
            <a:r>
              <a:rPr lang="ru-RU" sz="2800" b="1" dirty="0"/>
              <a:t>Формирование 10 профильных классов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DDF6721-0D72-312B-7248-A9D77F8ED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293" y="1005960"/>
            <a:ext cx="9930708" cy="21995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332776C-A055-433C-4FB6-21413B5ECD0E}"/>
              </a:ext>
            </a:extLst>
          </p:cNvPr>
          <p:cNvSpPr txBox="1"/>
          <p:nvPr/>
        </p:nvSpPr>
        <p:spPr>
          <a:xfrm>
            <a:off x="1530417" y="3717967"/>
            <a:ext cx="936538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dirty="0"/>
              <a:t>	</a:t>
            </a:r>
            <a:r>
              <a:rPr lang="ru-RU" sz="2000" b="1" u="sng" dirty="0" smtClean="0"/>
              <a:t>Перечень </a:t>
            </a:r>
            <a:r>
              <a:rPr lang="ru-RU" sz="2000" b="1" u="sng" dirty="0"/>
              <a:t>документов, представляемых для участия в индивидуальном отборе:</a:t>
            </a:r>
          </a:p>
          <a:p>
            <a:pPr algn="just"/>
            <a:r>
              <a:rPr lang="ru-RU" sz="1400" b="1" dirty="0" smtClean="0"/>
              <a:t>- </a:t>
            </a:r>
            <a:r>
              <a:rPr lang="ru-RU" sz="1600" b="1" dirty="0" smtClean="0"/>
              <a:t>документ </a:t>
            </a:r>
            <a:r>
              <a:rPr lang="ru-RU" sz="1600" b="1" dirty="0"/>
              <a:t>государственного образца об основном общем образовании;</a:t>
            </a:r>
          </a:p>
          <a:p>
            <a:pPr algn="just"/>
            <a:r>
              <a:rPr lang="ru-RU" sz="1600" b="1" dirty="0" smtClean="0"/>
              <a:t>- данные </a:t>
            </a:r>
            <a:r>
              <a:rPr lang="ru-RU" sz="1600" b="1" dirty="0"/>
              <a:t>о результатах ГИА по профильным предметам в виде справки из школы с печатью ОО и подписью руководителя </a:t>
            </a:r>
            <a:r>
              <a:rPr lang="ru-RU" sz="1600" b="1" dirty="0" smtClean="0"/>
              <a:t>организации;</a:t>
            </a:r>
          </a:p>
          <a:p>
            <a:pPr algn="just"/>
            <a:r>
              <a:rPr lang="ru-RU" sz="1600" b="1" dirty="0" smtClean="0"/>
              <a:t>- данные о четвертных оценках за 2026-2027 учебный год по профильным предметам;</a:t>
            </a:r>
          </a:p>
          <a:p>
            <a:pPr algn="just"/>
            <a:r>
              <a:rPr lang="ru-RU" sz="1600" b="1" dirty="0" smtClean="0"/>
              <a:t>- данные </a:t>
            </a:r>
            <a:r>
              <a:rPr lang="ru-RU" sz="1600" b="1" dirty="0"/>
              <a:t>об обстоятельствах, указанных в пункте </a:t>
            </a:r>
            <a:r>
              <a:rPr lang="ru-RU" sz="1600" b="1" dirty="0" smtClean="0"/>
              <a:t>2.22 Положения об организации индивидуального отбора, </a:t>
            </a:r>
            <a:r>
              <a:rPr lang="ru-RU" sz="1600" b="1" dirty="0"/>
              <a:t>свидетельствующие о наличии преимущественного права зачисления обучающегося в класс профильного обучения (грамоты, дипломы, сертификаты участия и др.)</a:t>
            </a:r>
          </a:p>
        </p:txBody>
      </p:sp>
    </p:spTree>
    <p:extLst>
      <p:ext uri="{BB962C8B-B14F-4D97-AF65-F5344CB8AC3E}">
        <p14:creationId xmlns:p14="http://schemas.microsoft.com/office/powerpoint/2010/main" val="2098576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56084" y="148962"/>
            <a:ext cx="10048775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МАОУ СОШ № 19 в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2027-2028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учебном году планируется открыть следующие профильные 10-е классы общей численностью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128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человек: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279728"/>
              </p:ext>
            </p:extLst>
          </p:nvPr>
        </p:nvGraphicFramePr>
        <p:xfrm>
          <a:off x="1824215" y="1101868"/>
          <a:ext cx="8974415" cy="37052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56766"/>
                <a:gridCol w="2768057"/>
                <a:gridCol w="1874796"/>
                <a:gridCol w="1874796"/>
              </a:tblGrid>
              <a:tr h="430840">
                <a:tc rowSpan="2"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dirty="0">
                          <a:effectLst/>
                        </a:rPr>
                        <a:t>Название</a:t>
                      </a:r>
                    </a:p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профиля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Профильные предметы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dirty="0">
                          <a:effectLst/>
                        </a:rPr>
                        <a:t>Учебные</a:t>
                      </a:r>
                      <a:r>
                        <a:rPr lang="ru-RU" sz="1400" spc="-25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предметы</a:t>
                      </a:r>
                      <a:r>
                        <a:rPr lang="ru-RU" sz="1400" spc="-10" dirty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индивидуального</a:t>
                      </a:r>
                      <a:r>
                        <a:rPr lang="ru-RU" sz="1400" spc="-10" dirty="0">
                          <a:effectLst/>
                        </a:rPr>
                        <a:t> </a:t>
                      </a:r>
                      <a:r>
                        <a:rPr lang="ru-RU" sz="1400" dirty="0" smtClean="0">
                          <a:effectLst/>
                        </a:rPr>
                        <a:t>отбора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05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по учёту успеваемости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3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07695" algn="l"/>
                        </a:tabLst>
                        <a:defRPr/>
                      </a:pPr>
                      <a:r>
                        <a:rPr lang="ru-RU" sz="1400" b="1" dirty="0" smtClean="0">
                          <a:effectLst/>
                        </a:rPr>
                        <a:t>по результатам ОГЭ</a:t>
                      </a:r>
                      <a:endParaRPr lang="ru-RU" sz="1400" b="1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7978">
                <a:tc>
                  <a:txBody>
                    <a:bodyPr/>
                    <a:lstStyle/>
                    <a:p>
                      <a:pPr algn="l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Естественно-научный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>
                          <a:effectLst/>
                        </a:rPr>
                        <a:t>Биология, </a:t>
                      </a:r>
                    </a:p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>
                          <a:effectLst/>
                        </a:rPr>
                        <a:t>химия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Математика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Биология</a:t>
                      </a:r>
                    </a:p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Химия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Биология</a:t>
                      </a:r>
                    </a:p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Химия</a:t>
                      </a:r>
                      <a:endParaRPr lang="ru-RU" sz="1400" b="1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61851">
                <a:tc>
                  <a:txBody>
                    <a:bodyPr/>
                    <a:lstStyle/>
                    <a:p>
                      <a:pPr algn="l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Технологический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>
                          <a:effectLst/>
                        </a:rPr>
                        <a:t>Математика, информатика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Математика</a:t>
                      </a:r>
                      <a:endParaRPr lang="ru-RU" sz="1400" b="1" dirty="0">
                        <a:effectLst/>
                      </a:endParaRPr>
                    </a:p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Информатика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ts val="13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07695" algn="l"/>
                        </a:tabLst>
                        <a:defRPr/>
                      </a:pPr>
                      <a:r>
                        <a:rPr lang="ru-RU" sz="1400" b="1" dirty="0" smtClean="0">
                          <a:effectLst/>
                        </a:rPr>
                        <a:t>Физика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Математика</a:t>
                      </a:r>
                    </a:p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Информатика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R="95250" algn="l">
                        <a:lnSpc>
                          <a:spcPct val="107000"/>
                        </a:lnSpc>
                        <a:spcBef>
                          <a:spcPts val="14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Гуманитарный (направление – таможенный класс)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Иностранный язык (английский), история, обществознание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История </a:t>
                      </a:r>
                      <a:endParaRPr lang="ru-RU" sz="1400" b="1" dirty="0">
                        <a:effectLst/>
                      </a:endParaRPr>
                    </a:p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Обществознание</a:t>
                      </a:r>
                      <a:endParaRPr lang="ru-RU" sz="1400" b="1" dirty="0">
                        <a:effectLst/>
                      </a:endParaRPr>
                    </a:p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Английский язык 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История Обществознание</a:t>
                      </a:r>
                    </a:p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Английский язык </a:t>
                      </a:r>
                      <a:endParaRPr lang="ru-RU" sz="1400" b="1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92480">
                <a:tc>
                  <a:txBody>
                    <a:bodyPr/>
                    <a:lstStyle/>
                    <a:p>
                      <a:pPr algn="l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Универсальный (направление – основы государственной безопасности)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Иностранный язык (английский), </a:t>
                      </a:r>
                      <a:endParaRPr lang="ru-RU" sz="1400" b="1" dirty="0">
                        <a:effectLst/>
                      </a:endParaRPr>
                    </a:p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история, информатика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Английский язык</a:t>
                      </a:r>
                    </a:p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История</a:t>
                      </a:r>
                      <a:endParaRPr lang="ru-RU" sz="1400" b="1" dirty="0">
                        <a:effectLst/>
                      </a:endParaRPr>
                    </a:p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Информатика 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Английский язык</a:t>
                      </a:r>
                    </a:p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История</a:t>
                      </a:r>
                    </a:p>
                    <a:p>
                      <a:pPr algn="ctr">
                        <a:lnSpc>
                          <a:spcPts val="1305"/>
                        </a:lnSpc>
                        <a:spcAft>
                          <a:spcPts val="0"/>
                        </a:spcAft>
                        <a:tabLst>
                          <a:tab pos="607695" algn="l"/>
                        </a:tabLst>
                      </a:pPr>
                      <a:r>
                        <a:rPr lang="ru-RU" sz="1400" b="1" dirty="0" smtClean="0">
                          <a:effectLst/>
                        </a:rPr>
                        <a:t>Информатика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Объект 1"/>
          <p:cNvSpPr txBox="1">
            <a:spLocks/>
          </p:cNvSpPr>
          <p:nvPr/>
        </p:nvSpPr>
        <p:spPr>
          <a:xfrm>
            <a:off x="968944" y="4910040"/>
            <a:ext cx="11223056" cy="17313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Организация индивидуального отбора обучающихся в класс (классы) профильного обучения осуществляется </a:t>
            </a:r>
            <a:r>
              <a:rPr lang="ru-RU" sz="1600" b="1" dirty="0" smtClean="0">
                <a:solidFill>
                  <a:srgbClr val="FF0000"/>
                </a:solidFill>
              </a:rPr>
              <a:t>по результатам успеваемости</a:t>
            </a:r>
            <a:r>
              <a:rPr lang="ru-RU" sz="1600" b="1" dirty="0" smtClean="0"/>
              <a:t>, с учётом прохождения </a:t>
            </a:r>
            <a:r>
              <a:rPr lang="ru-RU" sz="1600" b="1" dirty="0" smtClean="0">
                <a:solidFill>
                  <a:srgbClr val="FF0000"/>
                </a:solidFill>
              </a:rPr>
              <a:t>государственной итоговой аттестации по профильным предметам</a:t>
            </a:r>
            <a:r>
              <a:rPr lang="ru-RU" sz="1600" b="1" dirty="0" smtClean="0"/>
              <a:t>, изучаемым в конкретном профиле обучения.</a:t>
            </a:r>
          </a:p>
          <a:p>
            <a:r>
              <a:rPr lang="ru-RU" sz="1600" b="1" dirty="0" smtClean="0"/>
              <a:t>Для детей с ОВЗ, детей-инвалидов и инвалидов – </a:t>
            </a:r>
            <a:r>
              <a:rPr lang="ru-RU" sz="1600" b="1" dirty="0" smtClean="0">
                <a:solidFill>
                  <a:srgbClr val="FF0000"/>
                </a:solidFill>
              </a:rPr>
              <a:t>по результатам успеваемости</a:t>
            </a:r>
            <a:r>
              <a:rPr lang="ru-RU" sz="1600" b="1" dirty="0" smtClean="0"/>
              <a:t>, с учётом </a:t>
            </a:r>
            <a:r>
              <a:rPr lang="ru-RU" sz="1600" b="1" dirty="0" smtClean="0">
                <a:solidFill>
                  <a:srgbClr val="FF0000"/>
                </a:solidFill>
              </a:rPr>
              <a:t>итоговой отметки по профильным предметам</a:t>
            </a:r>
            <a:r>
              <a:rPr lang="ru-RU" sz="1600" b="1" dirty="0" smtClean="0"/>
              <a:t>, изучаемым в конкретном профиле обучения (в случае, если обучающийся данной категории проходил ГИА по двум основным учебным предметам)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9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0159" y="0"/>
            <a:ext cx="10661584" cy="1280890"/>
          </a:xfrm>
        </p:spPr>
        <p:txBody>
          <a:bodyPr/>
          <a:lstStyle/>
          <a:p>
            <a:r>
              <a:rPr lang="ru-RU" b="1" dirty="0" smtClean="0"/>
              <a:t>Сроки проведения индивидуального отбора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612353"/>
              </p:ext>
            </p:extLst>
          </p:nvPr>
        </p:nvGraphicFramePr>
        <p:xfrm>
          <a:off x="1" y="822804"/>
          <a:ext cx="12191999" cy="55085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6802"/>
                <a:gridCol w="1410719"/>
                <a:gridCol w="1733739"/>
                <a:gridCol w="1409954"/>
                <a:gridCol w="1431388"/>
                <a:gridCol w="1667912"/>
                <a:gridCol w="1410719"/>
                <a:gridCol w="1390766"/>
              </a:tblGrid>
              <a:tr h="21417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Прием</a:t>
                      </a:r>
                    </a:p>
                    <a:p>
                      <a:pPr marL="25400" marR="58420" indent="-939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заявлений (очно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25400" marR="58420" indent="-939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участие в индивидуальном, прием документов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21" marR="5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Экспертиза документов, проведение индивидуаль-ного отбора,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составление рейтинга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21" marR="5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заявителя о решении предметной комиссии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21" marR="5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Приём апелляций в конфликтную комиссию </a:t>
                      </a:r>
                      <a:endParaRPr lang="ru-RU" sz="13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случае несогласии </a:t>
                      </a:r>
                      <a:endParaRPr lang="ru-RU" sz="13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подсчётом баллов предметной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комиссией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21" marR="5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конфликтной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комиссии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21" marR="5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Заседание приёмной комиссии,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 заявителя </a:t>
                      </a:r>
                      <a:endParaRPr lang="ru-RU" sz="13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результатах индивидуального отбора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профильные   классы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21" marR="5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Прием заявлений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на зачисление по тогам индивидуаль-ного отбора, прием оригинала документов об ООО (аттестат) </a:t>
                      </a:r>
                    </a:p>
                  </a:txBody>
                  <a:tcPr marL="51721" marR="5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Зачисление </a:t>
                      </a:r>
                      <a:endParaRPr lang="ru-RU" sz="13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итогам индивидуаль- ного отбора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21" marR="51721" marT="0" marB="0"/>
                </a:tc>
              </a:tr>
              <a:tr h="2115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июня 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09:00 – 12.00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17.00 – 19.00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21" marR="51721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июля</a:t>
                      </a:r>
                    </a:p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предметных комиссий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21" marR="51721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и 13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июля</a:t>
                      </a:r>
                    </a:p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Индивидуаль-ные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уведомления о количестве баллов, полученных по итогам 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индивидуаль-ного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отбора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21" marR="51721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- 15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июля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09:00 – 12.00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17.00 – 19.00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21" marR="51721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июля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Рассмотрение апелляций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21" marR="51721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июля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Размещение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сайте МАОУ СОШ № 19 протокола о результатах индивидуаль-ного отбора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21" marR="51721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июля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09.00 – 12.00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21" marR="51721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21 августа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Издание приказа о зачислении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721" marR="51721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897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13297" y="333454"/>
            <a:ext cx="10231655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Преимущественным правом зачисления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класс профильного обучения обладают следующие категории обучающихся:</a:t>
            </a:r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победители и призеры Всероссийских, муниципальных и региональных олимпиад по учебным предметам либо предметам профильного обучения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080807"/>
              </p:ext>
            </p:extLst>
          </p:nvPr>
        </p:nvGraphicFramePr>
        <p:xfrm>
          <a:off x="3060834" y="1670383"/>
          <a:ext cx="7180446" cy="1380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1377"/>
                <a:gridCol w="2184192"/>
                <a:gridCol w="2184877"/>
              </a:tblGrid>
              <a:tr h="3452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Победитель олимпиады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Призёр олимпиады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2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Всероссийский уровень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2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Региональный уровень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2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Муниципальный уровень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1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126155" y="3051207"/>
            <a:ext cx="10924673" cy="3773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участники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региональных конкурсов научно-исследовательских работ или проектов по учебному предмету, изучаемому углубленно, или предметам профильного обучения (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Учитывается одно участие. Оценивается 2 баллами)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обучающиеся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принимаемые в образовательную организацию в порядке перевода из другой образовательной организации, если они получали основное общее или среднее общее образование в классе с углубленным изучением соответствующих отдельных учебных предметов либо в классе соответствующего профильного обучения.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дети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прошедшие индивидуальный отбор, лиц,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принимающих (принимавших) участие в специальной военной операции на территориях Украины, Донецкой Народной Республики, Луганской Народной Республики, Запорожской области и Херсонской области, или граждан Российской Федерации, призванных на военную службу по мобилизации в Вооруженные Силы Российской Федерации в соответствии с Указом Президента Российской Федерации от 21 сентября 2022 года № 647 «Об объявлении частичной мобилизации в Российской Федерации» (в рамках квоты, определяемой образовательной организацией самостоятельно, но не менее 10% от числа мест, установленных для приема в соответствующий класс).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571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51798" y="139535"/>
            <a:ext cx="100295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10А </a:t>
            </a:r>
            <a:r>
              <a:rPr lang="ru-RU" b="1" i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(естественно-научный </a:t>
            </a:r>
            <a:r>
              <a:rPr lang="ru-RU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профиль)</a:t>
            </a:r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Рейтинг индивидуального отбора формируется/составляется путём суммирования:</a:t>
            </a:r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четвертных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отметок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учебным предметам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«химия», «биология» и «математика» за 9-й класс;</a:t>
            </a:r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одного лучшего результата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государственной итоговой аттестации по учебным предметам «химия» или «биология»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(доля первичного балла).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177736"/>
              </p:ext>
            </p:extLst>
          </p:nvPr>
        </p:nvGraphicFramePr>
        <p:xfrm>
          <a:off x="792937" y="2012693"/>
          <a:ext cx="11097321" cy="13487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5566"/>
                <a:gridCol w="809897"/>
                <a:gridCol w="862149"/>
                <a:gridCol w="1132114"/>
                <a:gridCol w="906194"/>
                <a:gridCol w="996028"/>
                <a:gridCol w="1869283"/>
                <a:gridCol w="1227707"/>
                <a:gridCol w="1128698"/>
                <a:gridCol w="1329685"/>
              </a:tblGrid>
              <a:tr h="30653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Номер поданного заявления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Итоговая отметка 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Результаты ГИА (отметка)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Преимущественное право в соответствии с п.2.22 Положения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Суммарный балл</a:t>
                      </a:r>
                      <a:r>
                        <a:rPr lang="ru-RU" sz="1000" baseline="30000" dirty="0">
                          <a:effectLst/>
                        </a:rPr>
                        <a:t>*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Средний балл аттестата</a:t>
                      </a:r>
                      <a:r>
                        <a:rPr lang="ru-RU" sz="1000" baseline="30000" dirty="0">
                          <a:effectLst/>
                        </a:rPr>
                        <a:t>**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Рейтинговый номер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13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химия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биология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математика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химия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биология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91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dirty="0" smtClean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dirty="0" smtClean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dirty="0" smtClean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5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dirty="0" smtClean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7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dirty="0" smtClean="0">
                          <a:effectLst/>
                        </a:rPr>
                        <a:t>8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9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</a:t>
                      </a:r>
                      <a:endParaRPr lang="ru-RU" sz="1400" dirty="0"/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270536" y="3959238"/>
            <a:ext cx="98562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* </a:t>
            </a:r>
            <a:r>
              <a:rPr lang="ru-RU" b="1" dirty="0">
                <a:solidFill>
                  <a:srgbClr val="FF000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Методика расчёта суммарного балла производится по следующей формуле: </a:t>
            </a:r>
            <a:r>
              <a:rPr lang="ru-RU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№8=</a:t>
            </a:r>
            <a:r>
              <a:rPr lang="ru-RU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№2+№3+№4+</a:t>
            </a:r>
            <a:r>
              <a:rPr lang="ru-RU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№5(или №6) </a:t>
            </a:r>
            <a:r>
              <a:rPr lang="ru-RU" b="1" dirty="0">
                <a:latin typeface="Century Gothic" panose="020B0502020202020204" pitchFamily="34" charset="0"/>
                <a:ea typeface="Times New Roman" panose="02020603050405020304" pitchFamily="18" charset="0"/>
              </a:rPr>
              <a:t>+</a:t>
            </a:r>
            <a:r>
              <a:rPr lang="ru-RU" b="1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№7</a:t>
            </a:r>
            <a:endParaRPr lang="ru-RU" sz="1100" b="1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70536" y="4987029"/>
            <a:ext cx="107706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** </a:t>
            </a:r>
            <a:r>
              <a:rPr lang="ru-RU" b="1" dirty="0" smtClean="0">
                <a:solidFill>
                  <a:srgbClr val="FF0000"/>
                </a:solidFill>
              </a:rPr>
              <a:t>При </a:t>
            </a:r>
            <a:r>
              <a:rPr lang="ru-RU" b="1" dirty="0">
                <a:solidFill>
                  <a:srgbClr val="FF0000"/>
                </a:solidFill>
              </a:rPr>
              <a:t>равных результатах индивидуального отбора</a:t>
            </a:r>
            <a:r>
              <a:rPr lang="ru-RU" b="1" dirty="0"/>
              <a:t> учитывается средний балл аттестата основного общего образования, исчисляемый как среднее арифметическое суммы итоговых отметок, округляя до десятых по правилам математического округления.</a:t>
            </a:r>
          </a:p>
        </p:txBody>
      </p:sp>
    </p:spTree>
    <p:extLst>
      <p:ext uri="{BB962C8B-B14F-4D97-AF65-F5344CB8AC3E}">
        <p14:creationId xmlns:p14="http://schemas.microsoft.com/office/powerpoint/2010/main" val="284900219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773</TotalTime>
  <Words>592</Words>
  <Application>Microsoft Office PowerPoint</Application>
  <PresentationFormat>Широкоэкранный</PresentationFormat>
  <Paragraphs>150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Wingdings 3</vt:lpstr>
      <vt:lpstr>Легкий дым</vt:lpstr>
      <vt:lpstr>РОДИТЕЛЬСКОЕ СОБРАНИЕ   «Формирование профильных 10-х классов  на 2027-2028 учебный год »  </vt:lpstr>
      <vt:lpstr>Формирование 10 профильных классов</vt:lpstr>
      <vt:lpstr>Презентация PowerPoint</vt:lpstr>
      <vt:lpstr>Сроки проведения индивидуального отбора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Государственная итоговая аттестация  9 класс 2022 года</dc:title>
  <dc:creator>Кубарева Надежда</dc:creator>
  <cp:lastModifiedBy>Светлана Анатольевна</cp:lastModifiedBy>
  <cp:revision>42</cp:revision>
  <cp:lastPrinted>2023-01-19T12:16:43Z</cp:lastPrinted>
  <dcterms:created xsi:type="dcterms:W3CDTF">2021-12-16T10:36:58Z</dcterms:created>
  <dcterms:modified xsi:type="dcterms:W3CDTF">2026-10-14T09:29:10Z</dcterms:modified>
</cp:coreProperties>
</file>