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32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Эмблема ремикс_маленьк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457200"/>
            <a:ext cx="2377440" cy="2377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92608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1F4E79"/>
                </a:solidFill>
              </a:rPr>
              <a:t>УБ ЦОК: FAQ и проблемы доступа</a:t>
            </a:r>
          </a:p>
          <a:p>
            <a:pPr algn="ctr"/>
            <a:r>
              <a:rPr sz="2000">
                <a:solidFill>
                  <a:srgbClr val="2E74B5"/>
                </a:solidFill>
              </a:rPr>
              <a:t>МАОУ СОШ № 19, г. Екатеринбург</a:t>
            </a:r>
          </a:p>
          <a:p>
            <a:pPr algn="ctr"/>
            <a:r>
              <a:rPr sz="1600" i="1">
                <a:solidFill>
                  <a:srgbClr val="404040"/>
                </a:solidFill>
              </a:rPr>
              <a:t>Что делать, если платформа не открывается — ответы на реальные вопросы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Ошибка «У вас нет доступа к платформе»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Симптом: платформа открывается, но показывает отказ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Причина: учётная запись не привязана к школе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Решение: выйдите из аккаунта и войдите под записью организации (роль «Сотрудник»)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Проверить роль: Личный кабинет ЕСИА → Данные → «Организации»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Роль в ЕСИА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Симптом: организация видна в ЕСИА, но нет роли «Сотрудник школы»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Решение: обратитесь к администратору школы — он назначает роли в ЕСИА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После назначения подождите до 15 минут и перезайдите в систему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Расписание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Симптом: роль есть, но платформа говорит «нет доступа»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Причина: в электронном журнале нет ваших уроков на ближайшие 14 дней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Решение: проверьте расписание в журнале, при необходимости обратитесь к завучу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Предмет не в каталоге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Симптом: часть предметов не открывается в библиотеке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Причина: доступ к контенту есть только по предметам из федерального перечня ЭОР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Решение: проверьте перечень ЭОР (приказ Минпросвещения № 551 от 23.07.2025)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Технические сбои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Симптом: платформа не загружается, крутится, даёт 5xx-ошибку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Решение: очистите кэш браузера, попробуйте другой браузер или инкогнито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Если не помогло — поддержка «Моей школы»: 8 800 100-70-10 (цифра 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Самодиагностика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Откройте консоль браузера (F12) → вкладка «Сеть»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Найдите запрос с ошибкой и текст вроде «teacherInit»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Запишите текст ошибки и скриншот — с ним обращение в поддержку решится быстрее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FAQ: как это работает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«Почему я не вижу контент коллег?» — контент привязан к расписанию конкретного учителя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«Почему ученик не открыл материал?» — проверьте, что задание раздалось через журнал и QR-код ещё действителен (45 минут)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«Откуда берётся ссылка на результаты?» — автоматически после выдачи задания через журнал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«Почему аналитика пустая?» — данные появляются после первых выполненных работ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Шпаргалка «за 60 секунд»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Роль «Сотрудник» в ЕСИА есть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Вхожу не как частное лицо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Уроки в журнале на ближайшие 14 дней есть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Предмет входит в федеральный перечень ЭОР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Браузер обновлён, кэш очищен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QR-код свежий (до 45 минут)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Если что-то не так — звоню: 8 800 100-70-10 (цифра 4)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Если совсем ничего не помогло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 dirty="0" smtClean="0">
                <a:solidFill>
                  <a:srgbClr val="404040"/>
                </a:solidFill>
              </a:rPr>
              <a:t>•  </a:t>
            </a:r>
            <a:r>
              <a:rPr lang="ru-RU" sz="2200" dirty="0" smtClean="0">
                <a:solidFill>
                  <a:srgbClr val="404040"/>
                </a:solidFill>
              </a:rPr>
              <a:t>1</a:t>
            </a:r>
            <a:r>
              <a:rPr sz="2200" dirty="0" smtClean="0">
                <a:solidFill>
                  <a:srgbClr val="404040"/>
                </a:solidFill>
              </a:rPr>
              <a:t>. </a:t>
            </a:r>
            <a:r>
              <a:rPr sz="2200" dirty="0" err="1">
                <a:solidFill>
                  <a:srgbClr val="404040"/>
                </a:solidFill>
              </a:rPr>
              <a:t>Портал</a:t>
            </a:r>
            <a:r>
              <a:rPr sz="2200" dirty="0">
                <a:solidFill>
                  <a:srgbClr val="404040"/>
                </a:solidFill>
              </a:rPr>
              <a:t> ПОС — </a:t>
            </a:r>
            <a:r>
              <a:rPr sz="2200" dirty="0" err="1">
                <a:solidFill>
                  <a:srgbClr val="404040"/>
                </a:solidFill>
              </a:rPr>
              <a:t>форма</a:t>
            </a:r>
            <a:r>
              <a:rPr sz="2200" dirty="0">
                <a:solidFill>
                  <a:srgbClr val="404040"/>
                </a:solidFill>
              </a:rPr>
              <a:t> «</a:t>
            </a:r>
            <a:r>
              <a:rPr sz="2200" dirty="0" err="1">
                <a:solidFill>
                  <a:srgbClr val="404040"/>
                </a:solidFill>
              </a:rPr>
              <a:t>Обращение</a:t>
            </a:r>
            <a:r>
              <a:rPr sz="2200" dirty="0">
                <a:solidFill>
                  <a:srgbClr val="404040"/>
                </a:solidFill>
              </a:rPr>
              <a:t> в </a:t>
            </a:r>
            <a:r>
              <a:rPr sz="2200" dirty="0" err="1">
                <a:solidFill>
                  <a:srgbClr val="404040"/>
                </a:solidFill>
              </a:rPr>
              <a:t>поддержку</a:t>
            </a:r>
            <a:r>
              <a:rPr sz="2200" dirty="0">
                <a:solidFill>
                  <a:srgbClr val="404040"/>
                </a:solidFill>
              </a:rPr>
              <a:t>»</a:t>
            </a:r>
          </a:p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lang="ru-RU" sz="2200" dirty="0" smtClean="0">
                <a:solidFill>
                  <a:srgbClr val="404040"/>
                </a:solidFill>
              </a:rPr>
              <a:t>2</a:t>
            </a:r>
            <a:r>
              <a:rPr sz="2200" dirty="0" smtClean="0">
                <a:solidFill>
                  <a:srgbClr val="404040"/>
                </a:solidFill>
              </a:rPr>
              <a:t>. </a:t>
            </a:r>
            <a:r>
              <a:rPr sz="2200" dirty="0" err="1">
                <a:solidFill>
                  <a:srgbClr val="404040"/>
                </a:solidFill>
              </a:rPr>
              <a:t>Форма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обратной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связи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на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сайте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библиотеки</a:t>
            </a:r>
            <a:r>
              <a:rPr sz="2200" dirty="0">
                <a:solidFill>
                  <a:srgbClr val="404040"/>
                </a:solidFill>
              </a:rPr>
              <a:t> ЦОК</a:t>
            </a:r>
          </a:p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lang="ru-RU" sz="2200" dirty="0" smtClean="0">
                <a:solidFill>
                  <a:srgbClr val="404040"/>
                </a:solidFill>
              </a:rPr>
              <a:t>3</a:t>
            </a:r>
            <a:r>
              <a:rPr sz="2200" dirty="0" smtClean="0">
                <a:solidFill>
                  <a:srgbClr val="404040"/>
                </a:solidFill>
              </a:rPr>
              <a:t>. </a:t>
            </a:r>
            <a:r>
              <a:rPr sz="2200" dirty="0" err="1">
                <a:solidFill>
                  <a:srgbClr val="404040"/>
                </a:solidFill>
              </a:rPr>
              <a:t>Горячая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линия</a:t>
            </a:r>
            <a:r>
              <a:rPr sz="2200" dirty="0">
                <a:solidFill>
                  <a:srgbClr val="404040"/>
                </a:solidFill>
              </a:rPr>
              <a:t> «</a:t>
            </a:r>
            <a:r>
              <a:rPr sz="2200" dirty="0" err="1">
                <a:solidFill>
                  <a:srgbClr val="404040"/>
                </a:solidFill>
              </a:rPr>
              <a:t>Моей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школы</a:t>
            </a:r>
            <a:r>
              <a:rPr sz="2200" dirty="0">
                <a:solidFill>
                  <a:srgbClr val="404040"/>
                </a:solidFill>
              </a:rPr>
              <a:t>»: 8 800 100-70-10</a:t>
            </a:r>
          </a:p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При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обращении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приложите</a:t>
            </a:r>
            <a:r>
              <a:rPr sz="2200" dirty="0">
                <a:solidFill>
                  <a:srgbClr val="404040"/>
                </a:solidFill>
              </a:rPr>
              <a:t>: </a:t>
            </a:r>
            <a:r>
              <a:rPr sz="2200" dirty="0" err="1">
                <a:solidFill>
                  <a:srgbClr val="404040"/>
                </a:solidFill>
              </a:rPr>
              <a:t>скриншот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ошибки</a:t>
            </a:r>
            <a:r>
              <a:rPr sz="2200" dirty="0">
                <a:solidFill>
                  <a:srgbClr val="404040"/>
                </a:solidFill>
              </a:rPr>
              <a:t>, </a:t>
            </a:r>
            <a:r>
              <a:rPr sz="2200" dirty="0" err="1">
                <a:solidFill>
                  <a:srgbClr val="404040"/>
                </a:solidFill>
              </a:rPr>
              <a:t>текст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из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консоли</a:t>
            </a:r>
            <a:r>
              <a:rPr sz="2200" dirty="0">
                <a:solidFill>
                  <a:srgbClr val="404040"/>
                </a:solidFill>
              </a:rPr>
              <a:t> (F12), </a:t>
            </a:r>
            <a:r>
              <a:rPr sz="2200" dirty="0" err="1">
                <a:solidFill>
                  <a:srgbClr val="404040"/>
                </a:solidFill>
              </a:rPr>
              <a:t>логин</a:t>
            </a:r>
            <a:r>
              <a:rPr sz="2200" dirty="0">
                <a:solidFill>
                  <a:srgbClr val="404040"/>
                </a:solidFill>
              </a:rPr>
              <a:t> (</a:t>
            </a:r>
            <a:r>
              <a:rPr sz="2200" dirty="0" err="1">
                <a:solidFill>
                  <a:srgbClr val="404040"/>
                </a:solidFill>
              </a:rPr>
              <a:t>без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пароля</a:t>
            </a:r>
            <a:r>
              <a:rPr sz="2200" dirty="0">
                <a:solidFill>
                  <a:srgbClr val="404040"/>
                </a:solidFill>
              </a:rPr>
              <a:t>!)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Резюме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Доступ = учётная запись организации + роль «Сотрудник» + расписание в журнале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Контент = только предметы из федерального перечня ЭОР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Проблема? Сначала чек-лист, потом — поддержка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Начните с одного урока: платформа станет понятнее с первого применения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528</Words>
  <Application>Microsoft Office PowerPoint</Application>
  <PresentationFormat>Широкоэкранный</PresentationFormat>
  <Paragraphs>51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Учетная запись Майкрософт</cp:lastModifiedBy>
  <cp:revision>2</cp:revision>
  <dcterms:created xsi:type="dcterms:W3CDTF">2013-01-27T09:14:16Z</dcterms:created>
  <dcterms:modified xsi:type="dcterms:W3CDTF">2026-10-16T09:17:41Z</dcterms:modified>
  <cp:category/>
</cp:coreProperties>
</file>